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85" r:id="rId7"/>
    <p:sldId id="286" r:id="rId8"/>
    <p:sldId id="288" r:id="rId9"/>
    <p:sldId id="289" r:id="rId10"/>
    <p:sldId id="259" r:id="rId11"/>
    <p:sldId id="290" r:id="rId12"/>
    <p:sldId id="294" r:id="rId13"/>
    <p:sldId id="260" r:id="rId14"/>
    <p:sldId id="300" r:id="rId15"/>
    <p:sldId id="298" r:id="rId16"/>
    <p:sldId id="29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5B5F"/>
    <a:srgbClr val="B53164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21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240" y="624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11/26/19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11/26/19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iopkelvin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em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4381" y="48222"/>
            <a:ext cx="7085390" cy="2271710"/>
          </a:xfrm>
        </p:spPr>
        <p:txBody>
          <a:bodyPr/>
          <a:lstStyle/>
          <a:p>
            <a:r>
              <a:rPr lang="en-US" dirty="0"/>
              <a:t>Hate-Free Speech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58178"/>
            <a:ext cx="9144000" cy="459798"/>
          </a:xfrm>
        </p:spPr>
        <p:txBody>
          <a:bodyPr/>
          <a:lstStyle/>
          <a:p>
            <a:r>
              <a:rPr lang="en-US" dirty="0"/>
              <a:t>Kelvin Ortiz</a:t>
            </a:r>
            <a:endParaRPr lang="ru-RU" dirty="0"/>
          </a:p>
        </p:txBody>
      </p:sp>
      <p:pic>
        <p:nvPicPr>
          <p:cNvPr id="16" name="Picture 15" descr="A picture containing drawing, sign&#10;&#10;Description automatically generated">
            <a:extLst>
              <a:ext uri="{FF2B5EF4-FFF2-40B4-BE49-F238E27FC236}">
                <a16:creationId xmlns:a16="http://schemas.microsoft.com/office/drawing/2014/main" id="{45E1E8C5-C33E-2048-BB54-673A5BBD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616714"/>
            <a:ext cx="8572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328BF-D489-4F39-BA27-5AD38E9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6" name="Title 66">
            <a:extLst>
              <a:ext uri="{FF2B5EF4-FFF2-40B4-BE49-F238E27FC236}">
                <a16:creationId xmlns:a16="http://schemas.microsoft.com/office/drawing/2014/main" id="{E730E193-69F9-9642-BBFE-ED874DC8B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73" y="2307296"/>
            <a:ext cx="2781824" cy="569086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Metrics (2)</a:t>
            </a:r>
          </a:p>
        </p:txBody>
      </p:sp>
      <p:sp>
        <p:nvSpPr>
          <p:cNvPr id="37" name="Title 66">
            <a:extLst>
              <a:ext uri="{FF2B5EF4-FFF2-40B4-BE49-F238E27FC236}">
                <a16:creationId xmlns:a16="http://schemas.microsoft.com/office/drawing/2014/main" id="{E6FDED87-058E-A14D-9C52-83E80F045A14}"/>
              </a:ext>
            </a:extLst>
          </p:cNvPr>
          <p:cNvSpPr txBox="1">
            <a:spLocks/>
          </p:cNvSpPr>
          <p:nvPr/>
        </p:nvSpPr>
        <p:spPr>
          <a:xfrm>
            <a:off x="645404" y="3311447"/>
            <a:ext cx="2781824" cy="569086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AUC/ROC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A7FD5A9-7ACE-4F49-9BEB-692040257E8B}"/>
              </a:ext>
            </a:extLst>
          </p:cNvPr>
          <p:cNvSpPr/>
          <p:nvPr/>
        </p:nvSpPr>
        <p:spPr>
          <a:xfrm>
            <a:off x="10005236" y="959650"/>
            <a:ext cx="1982057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Padded Sequences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68A199-CEDD-484F-985E-218C194F742B}"/>
              </a:ext>
            </a:extLst>
          </p:cNvPr>
          <p:cNvSpPr/>
          <p:nvPr/>
        </p:nvSpPr>
        <p:spPr>
          <a:xfrm>
            <a:off x="10005236" y="1675517"/>
            <a:ext cx="1982057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Glove Embeddings (100/300)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C42FB89-A4F3-9342-9206-DF8A918DD89A}"/>
              </a:ext>
            </a:extLst>
          </p:cNvPr>
          <p:cNvSpPr/>
          <p:nvPr/>
        </p:nvSpPr>
        <p:spPr>
          <a:xfrm>
            <a:off x="10190389" y="2419096"/>
            <a:ext cx="1754372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Dropout 30%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E820BD-F87B-0447-AA00-EC9BEA3C0341}"/>
              </a:ext>
            </a:extLst>
          </p:cNvPr>
          <p:cNvSpPr/>
          <p:nvPr/>
        </p:nvSpPr>
        <p:spPr>
          <a:xfrm>
            <a:off x="10172607" y="3162595"/>
            <a:ext cx="1754372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Convolution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A1CF94A-1D27-E841-857E-4C0274F89384}"/>
              </a:ext>
            </a:extLst>
          </p:cNvPr>
          <p:cNvSpPr/>
          <p:nvPr/>
        </p:nvSpPr>
        <p:spPr>
          <a:xfrm>
            <a:off x="10172607" y="3894239"/>
            <a:ext cx="1754372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Max Pooling (4)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81DB041-FEA4-734F-AAD1-0CFC703B117C}"/>
              </a:ext>
            </a:extLst>
          </p:cNvPr>
          <p:cNvSpPr/>
          <p:nvPr/>
        </p:nvSpPr>
        <p:spPr>
          <a:xfrm>
            <a:off x="10172607" y="4617008"/>
            <a:ext cx="1754372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Dropout 30%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3F8779D-2D68-2640-86BF-F6D87BD4B51A}"/>
              </a:ext>
            </a:extLst>
          </p:cNvPr>
          <p:cNvSpPr/>
          <p:nvPr/>
        </p:nvSpPr>
        <p:spPr>
          <a:xfrm>
            <a:off x="10459356" y="5341201"/>
            <a:ext cx="1113264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LSTM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EBB9FFC-848E-5445-9AAB-721D777734CB}"/>
              </a:ext>
            </a:extLst>
          </p:cNvPr>
          <p:cNvSpPr/>
          <p:nvPr/>
        </p:nvSpPr>
        <p:spPr>
          <a:xfrm>
            <a:off x="10500078" y="239144"/>
            <a:ext cx="992371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X: Text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47BDC600-8012-8644-B495-47A310052982}"/>
              </a:ext>
            </a:extLst>
          </p:cNvPr>
          <p:cNvSpPr/>
          <p:nvPr/>
        </p:nvSpPr>
        <p:spPr>
          <a:xfrm>
            <a:off x="10831497" y="728242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104A26B5-692A-9C42-A70B-F8B0057DC04B}"/>
              </a:ext>
            </a:extLst>
          </p:cNvPr>
          <p:cNvSpPr/>
          <p:nvPr/>
        </p:nvSpPr>
        <p:spPr>
          <a:xfrm>
            <a:off x="10831497" y="1441112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1D93381C-C82C-3046-B901-577EEA0517AC}"/>
              </a:ext>
            </a:extLst>
          </p:cNvPr>
          <p:cNvSpPr/>
          <p:nvPr/>
        </p:nvSpPr>
        <p:spPr>
          <a:xfrm>
            <a:off x="10831497" y="2180282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9D0E4C0B-259F-CE4A-A7F6-3B03DE27FCAB}"/>
              </a:ext>
            </a:extLst>
          </p:cNvPr>
          <p:cNvSpPr/>
          <p:nvPr/>
        </p:nvSpPr>
        <p:spPr>
          <a:xfrm>
            <a:off x="10820864" y="2912113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355F57C6-E69F-7A4F-841A-09503D92E2E4}"/>
              </a:ext>
            </a:extLst>
          </p:cNvPr>
          <p:cNvSpPr/>
          <p:nvPr/>
        </p:nvSpPr>
        <p:spPr>
          <a:xfrm>
            <a:off x="10820864" y="3645283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B5BD2747-19CF-0043-B528-D64D7C6B5BCD}"/>
              </a:ext>
            </a:extLst>
          </p:cNvPr>
          <p:cNvSpPr/>
          <p:nvPr/>
        </p:nvSpPr>
        <p:spPr>
          <a:xfrm>
            <a:off x="10831497" y="4380217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EC2059EA-1517-DC4A-B2A9-ECBE35919BF1}"/>
              </a:ext>
            </a:extLst>
          </p:cNvPr>
          <p:cNvSpPr/>
          <p:nvPr/>
        </p:nvSpPr>
        <p:spPr>
          <a:xfrm>
            <a:off x="10831497" y="5104555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AE285C10-5EBD-8E44-84E2-DF863875E20C}"/>
              </a:ext>
            </a:extLst>
          </p:cNvPr>
          <p:cNvSpPr/>
          <p:nvPr/>
        </p:nvSpPr>
        <p:spPr>
          <a:xfrm>
            <a:off x="10837398" y="5818115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3" name="Picture Placeholder 17" descr="Abstract background">
            <a:extLst>
              <a:ext uri="{FF2B5EF4-FFF2-40B4-BE49-F238E27FC236}">
                <a16:creationId xmlns:a16="http://schemas.microsoft.com/office/drawing/2014/main" id="{41D39579-B81A-4645-8A54-18D71293B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3584951" y="170608"/>
            <a:ext cx="5872312" cy="6556350"/>
          </a:xfrm>
          <a:prstGeom prst="rect">
            <a:avLst/>
          </a:prstGeom>
        </p:spPr>
      </p:pic>
      <p:pic>
        <p:nvPicPr>
          <p:cNvPr id="69" name="Picture 68" descr="A close up of a map&#10;&#10;Description automatically generated">
            <a:extLst>
              <a:ext uri="{FF2B5EF4-FFF2-40B4-BE49-F238E27FC236}">
                <a16:creationId xmlns:a16="http://schemas.microsoft.com/office/drawing/2014/main" id="{FCD4A035-D140-7046-AFD6-73F17357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859" y="181576"/>
            <a:ext cx="5908128" cy="4167139"/>
          </a:xfrm>
          <a:prstGeom prst="rect">
            <a:avLst/>
          </a:prstGeom>
        </p:spPr>
      </p:pic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80FE515E-940F-614C-B999-380319F97C6C}"/>
              </a:ext>
            </a:extLst>
          </p:cNvPr>
          <p:cNvSpPr/>
          <p:nvPr/>
        </p:nvSpPr>
        <p:spPr>
          <a:xfrm>
            <a:off x="10521708" y="6151024"/>
            <a:ext cx="992371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EA85299E-8F63-7A48-A731-95A62678E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309" y="6083478"/>
            <a:ext cx="538192" cy="604197"/>
          </a:xfrm>
          <a:prstGeom prst="rect">
            <a:avLst/>
          </a:prstGeom>
        </p:spPr>
      </p:pic>
      <p:pic>
        <p:nvPicPr>
          <p:cNvPr id="81" name="Picture 8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642B31-1734-564A-B68E-0310699B1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90" y="4572757"/>
            <a:ext cx="4078994" cy="2286030"/>
          </a:xfrm>
          <a:prstGeom prst="rect">
            <a:avLst/>
          </a:prstGeom>
        </p:spPr>
      </p:pic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F42C28-C16F-2943-9CED-0B748DE34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117" y="4571970"/>
            <a:ext cx="4810254" cy="2282343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C2E80EB-32D7-4C4D-9E21-0C97CF0F4152}"/>
              </a:ext>
            </a:extLst>
          </p:cNvPr>
          <p:cNvSpPr/>
          <p:nvPr/>
        </p:nvSpPr>
        <p:spPr>
          <a:xfrm>
            <a:off x="1559117" y="5690074"/>
            <a:ext cx="4820888" cy="393404"/>
          </a:xfrm>
          <a:prstGeom prst="rect">
            <a:avLst/>
          </a:prstGeom>
          <a:solidFill>
            <a:schemeClr val="accent2">
              <a:lumMod val="40000"/>
              <a:lumOff val="60000"/>
              <a:alpha val="29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610A68E-8089-8C4B-B55F-1E4AECF8D09C}"/>
              </a:ext>
            </a:extLst>
          </p:cNvPr>
          <p:cNvSpPr/>
          <p:nvPr/>
        </p:nvSpPr>
        <p:spPr>
          <a:xfrm>
            <a:off x="1559116" y="4880344"/>
            <a:ext cx="4820888" cy="393404"/>
          </a:xfrm>
          <a:prstGeom prst="rect">
            <a:avLst/>
          </a:prstGeom>
          <a:solidFill>
            <a:schemeClr val="accent2">
              <a:lumMod val="40000"/>
              <a:lumOff val="60000"/>
              <a:alpha val="29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DE97D3E-877B-4E4A-B50B-41B37FEAE46D}"/>
              </a:ext>
            </a:extLst>
          </p:cNvPr>
          <p:cNvSpPr/>
          <p:nvPr/>
        </p:nvSpPr>
        <p:spPr>
          <a:xfrm>
            <a:off x="1559116" y="6464596"/>
            <a:ext cx="4820888" cy="393404"/>
          </a:xfrm>
          <a:prstGeom prst="rect">
            <a:avLst/>
          </a:prstGeom>
          <a:solidFill>
            <a:schemeClr val="accent2">
              <a:lumMod val="40000"/>
              <a:lumOff val="60000"/>
              <a:alpha val="29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2538CC-AB43-B64A-9DED-F2E77871250B}"/>
              </a:ext>
            </a:extLst>
          </p:cNvPr>
          <p:cNvSpPr/>
          <p:nvPr/>
        </p:nvSpPr>
        <p:spPr>
          <a:xfrm>
            <a:off x="6380006" y="4885559"/>
            <a:ext cx="3108330" cy="393404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DAD8277-F595-204C-BAFB-C82E36CA3BAB}"/>
              </a:ext>
            </a:extLst>
          </p:cNvPr>
          <p:cNvSpPr/>
          <p:nvPr/>
        </p:nvSpPr>
        <p:spPr>
          <a:xfrm>
            <a:off x="6380006" y="5687588"/>
            <a:ext cx="3108330" cy="393404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3D923A-0221-034F-87F1-53241D63A882}"/>
              </a:ext>
            </a:extLst>
          </p:cNvPr>
          <p:cNvSpPr/>
          <p:nvPr/>
        </p:nvSpPr>
        <p:spPr>
          <a:xfrm>
            <a:off x="6380004" y="6462110"/>
            <a:ext cx="3108330" cy="393404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E2D2-0EF8-3B43-A150-5B95081A1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84" y="1864526"/>
            <a:ext cx="3687281" cy="828291"/>
          </a:xfrm>
        </p:spPr>
        <p:txBody>
          <a:bodyPr>
            <a:noAutofit/>
          </a:bodyPr>
          <a:lstStyle/>
          <a:p>
            <a:r>
              <a:rPr lang="en-US" sz="5400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A16C6-10DC-4743-9253-1FB773C6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9323F3-F103-C547-A27B-C7B3DC211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758" y="3296093"/>
            <a:ext cx="4564265" cy="3031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15121-3C3B-914C-BE29-B7F73AEE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669" y="3956361"/>
            <a:ext cx="1897176" cy="2371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BDB66B-AA56-324B-AE65-0E1F78D4A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391" y="552256"/>
            <a:ext cx="2214826" cy="1836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9DA5F3-CF3D-2540-8DA5-076F14641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616" y="543335"/>
            <a:ext cx="1956612" cy="1854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ABBFCB-93F1-CC44-A52A-CBFDB47D42EC}"/>
              </a:ext>
            </a:extLst>
          </p:cNvPr>
          <p:cNvSpPr txBox="1"/>
          <p:nvPr/>
        </p:nvSpPr>
        <p:spPr>
          <a:xfrm>
            <a:off x="425364" y="3296093"/>
            <a:ext cx="289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https://github.com/iopkelvin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8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CB8C9-E017-A743-925C-785A01EA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736" y="299621"/>
            <a:ext cx="6220047" cy="716294"/>
          </a:xfrm>
        </p:spPr>
        <p:txBody>
          <a:bodyPr>
            <a:normAutofit/>
          </a:bodyPr>
          <a:lstStyle/>
          <a:p>
            <a:r>
              <a:rPr lang="en-US" dirty="0"/>
              <a:t>Toxicity in Topic Modeling (1)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FF7F70-8165-914B-9787-9CC4EB9CCC9A}"/>
              </a:ext>
            </a:extLst>
          </p:cNvPr>
          <p:cNvSpPr/>
          <p:nvPr/>
        </p:nvSpPr>
        <p:spPr>
          <a:xfrm>
            <a:off x="6380085" y="2978520"/>
            <a:ext cx="3323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Too white. They don't matter</a:t>
            </a:r>
            <a:endParaRPr lang="en-US" dirty="0"/>
          </a:p>
        </p:txBody>
      </p:sp>
      <p:pic>
        <p:nvPicPr>
          <p:cNvPr id="16" name="Picture Placeholder 21" descr="Abstract background">
            <a:extLst>
              <a:ext uri="{FF2B5EF4-FFF2-40B4-BE49-F238E27FC236}">
                <a16:creationId xmlns:a16="http://schemas.microsoft.com/office/drawing/2014/main" id="{7BAF4953-8258-9347-B3EA-B2FCF6D58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82496"/>
            <a:ext cx="12191999" cy="3493008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BF790571-4433-C249-BE57-12E74EC6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79656"/>
            <a:ext cx="354492" cy="297307"/>
          </a:xfrm>
        </p:spPr>
        <p:txBody>
          <a:bodyPr/>
          <a:lstStyle/>
          <a:p>
            <a:fld id="{8D581BC7-E183-40DB-AC97-C19EA4EB8894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14DD8E6-2D3B-C143-B507-3D50D771DBD4}"/>
              </a:ext>
            </a:extLst>
          </p:cNvPr>
          <p:cNvSpPr txBox="1">
            <a:spLocks/>
          </p:cNvSpPr>
          <p:nvPr/>
        </p:nvSpPr>
        <p:spPr>
          <a:xfrm>
            <a:off x="1949631" y="1777324"/>
            <a:ext cx="4910076" cy="36933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 Coef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9B0C68-4B8A-DF46-89C8-48FCAC0BC3FA}"/>
              </a:ext>
            </a:extLst>
          </p:cNvPr>
          <p:cNvSpPr txBox="1"/>
          <p:nvPr/>
        </p:nvSpPr>
        <p:spPr>
          <a:xfrm>
            <a:off x="7472953" y="2211572"/>
            <a:ext cx="43135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Topic 40: Race</a:t>
            </a:r>
          </a:p>
          <a:p>
            <a:pPr algn="ctr"/>
            <a:endParaRPr lang="en-US" b="1" dirty="0">
              <a:solidFill>
                <a:schemeClr val="bg2"/>
              </a:solidFill>
            </a:endParaRPr>
          </a:p>
          <a:p>
            <a:pPr algn="ctr"/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“Many illegal aliens are white Hispanics. Many white Hispanics are racist due mainly to their race. Got it?”</a:t>
            </a:r>
          </a:p>
          <a:p>
            <a:pPr algn="ctr"/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dirty="0"/>
              <a:t>“</a:t>
            </a:r>
            <a:r>
              <a:rPr lang="en-US" b="1" dirty="0"/>
              <a:t>Not to white people, of course because they did not experience any discrimination”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335A3B-4037-2841-A903-67AF2BEB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9" y="2227745"/>
            <a:ext cx="5656979" cy="33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99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5FA1E-9C3D-204A-8495-B7E0636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16" name="Picture Placeholder 21" descr="Abstract background">
            <a:extLst>
              <a:ext uri="{FF2B5EF4-FFF2-40B4-BE49-F238E27FC236}">
                <a16:creationId xmlns:a16="http://schemas.microsoft.com/office/drawing/2014/main" id="{3D60FCF0-84DE-4041-80AF-88AE3CCC6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5" y="1682496"/>
            <a:ext cx="12191999" cy="3493008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52504EC2-F5B1-694D-BF39-2D2064DBD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736" y="299621"/>
            <a:ext cx="6220047" cy="716294"/>
          </a:xfrm>
        </p:spPr>
        <p:txBody>
          <a:bodyPr>
            <a:normAutofit/>
          </a:bodyPr>
          <a:lstStyle/>
          <a:p>
            <a:r>
              <a:rPr lang="en-US" dirty="0"/>
              <a:t>Toxicity in Topic Modeling (2)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96384935-C6A7-CF4B-9558-119858FE6345}"/>
              </a:ext>
            </a:extLst>
          </p:cNvPr>
          <p:cNvSpPr txBox="1">
            <a:spLocks/>
          </p:cNvSpPr>
          <p:nvPr/>
        </p:nvSpPr>
        <p:spPr>
          <a:xfrm>
            <a:off x="1939000" y="1834511"/>
            <a:ext cx="4910076" cy="36933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Weighted Topic components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B27F9-0BAF-F14B-BC44-84600D18903E}"/>
              </a:ext>
            </a:extLst>
          </p:cNvPr>
          <p:cNvSpPr txBox="1"/>
          <p:nvPr/>
        </p:nvSpPr>
        <p:spPr>
          <a:xfrm>
            <a:off x="7379498" y="2102070"/>
            <a:ext cx="45401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Topic: Idiot</a:t>
            </a:r>
          </a:p>
          <a:p>
            <a:pPr algn="ctr"/>
            <a:endParaRPr lang="en-US" b="1" dirty="0">
              <a:solidFill>
                <a:schemeClr val="bg2"/>
              </a:solidFill>
            </a:endParaRPr>
          </a:p>
          <a:p>
            <a:pPr algn="ctr"/>
            <a:r>
              <a:rPr lang="en-US" b="1" dirty="0">
                <a:latin typeface="Helvetica Neue" panose="02000503000000020004" pitchFamily="2" charset="0"/>
              </a:rPr>
              <a:t>“stupidest post of the day, congratulations”</a:t>
            </a:r>
          </a:p>
          <a:p>
            <a:pPr algn="ctr"/>
            <a:endParaRPr lang="en-US" b="1" dirty="0">
              <a:latin typeface="Helvetica Neue" panose="02000503000000020004" pitchFamily="2" charset="0"/>
            </a:endParaRP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Topic: Politics</a:t>
            </a:r>
          </a:p>
          <a:p>
            <a:pPr algn="ctr"/>
            <a:endParaRPr lang="en-US" b="1" dirty="0">
              <a:latin typeface="Helvetica Neue" panose="02000503000000020004" pitchFamily="2" charset="0"/>
            </a:endParaRPr>
          </a:p>
          <a:p>
            <a:pPr algn="ctr"/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“you are no conservative just plain </a:t>
            </a:r>
            <a:r>
              <a:rPr lang="en-US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ol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white trash”</a:t>
            </a:r>
          </a:p>
          <a:p>
            <a:pPr algn="ctr"/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“transgender is a mental disorder”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B60815-42E3-3F4D-B10E-F695F02A3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08" y="2355858"/>
            <a:ext cx="5718528" cy="430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0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bstract background&#10;">
            <a:extLst>
              <a:ext uri="{FF2B5EF4-FFF2-40B4-BE49-F238E27FC236}">
                <a16:creationId xmlns:a16="http://schemas.microsoft.com/office/drawing/2014/main" id="{403E5740-1FF0-42AF-A459-70BE0BD24F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19292" y="-343948"/>
            <a:ext cx="5181446" cy="5841296"/>
          </a:xfrm>
        </p:spPr>
      </p:pic>
      <p:pic>
        <p:nvPicPr>
          <p:cNvPr id="5" name="Picture 4" descr="A group of people looking at each other&#10;&#10;Description automatically generated">
            <a:extLst>
              <a:ext uri="{FF2B5EF4-FFF2-40B4-BE49-F238E27FC236}">
                <a16:creationId xmlns:a16="http://schemas.microsoft.com/office/drawing/2014/main" id="{C9FF0357-CD33-B74B-890F-A1736872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97" y="-11458"/>
            <a:ext cx="6388725" cy="3419084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A5A4D52-6A8A-DC41-BCD1-508D27A7F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667" y="3327451"/>
            <a:ext cx="7598855" cy="353198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11910A5-FC5B-7F40-B9BF-EED8DEA9C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48" y="3316818"/>
            <a:ext cx="4653448" cy="356244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BFCB91C-12B7-354E-A892-CB2D3B4A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1" y="84239"/>
            <a:ext cx="4618957" cy="2492461"/>
          </a:xfrm>
        </p:spPr>
        <p:txBody>
          <a:bodyPr/>
          <a:lstStyle/>
          <a:p>
            <a:r>
              <a:rPr lang="en-US" dirty="0"/>
              <a:t>Let’s fight Hate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23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862763"/>
            <a:ext cx="12191999" cy="349300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693FA9-DA49-0847-A531-BCAB5A756059}"/>
              </a:ext>
            </a:extLst>
          </p:cNvPr>
          <p:cNvSpPr txBox="1">
            <a:spLocks/>
          </p:cNvSpPr>
          <p:nvPr/>
        </p:nvSpPr>
        <p:spPr>
          <a:xfrm>
            <a:off x="4675994" y="536212"/>
            <a:ext cx="2952715" cy="85960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Dataset</a:t>
            </a:r>
            <a:endParaRPr lang="ru-RU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907BD91-6A4C-4244-AF88-D39C1F2E2BEE}"/>
              </a:ext>
            </a:extLst>
          </p:cNvPr>
          <p:cNvSpPr txBox="1">
            <a:spLocks/>
          </p:cNvSpPr>
          <p:nvPr/>
        </p:nvSpPr>
        <p:spPr>
          <a:xfrm>
            <a:off x="8294175" y="2424467"/>
            <a:ext cx="3476067" cy="25909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ea typeface="Palatino" pitchFamily="2" charset="77"/>
                <a:cs typeface="Aldhabi" panose="020F0502020204030204" pitchFamily="34" charset="0"/>
              </a:rPr>
              <a:t>App comments (1.8million)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ea typeface="Palatino" pitchFamily="2" charset="77"/>
                <a:cs typeface="Aldhabi" panose="020F0502020204030204" pitchFamily="34" charset="0"/>
              </a:rPr>
              <a:t>Target: Level of humanity by 10 other people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79A5347-1A5B-B245-ADF5-A891D9297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40792"/>
              </p:ext>
            </p:extLst>
          </p:nvPr>
        </p:nvGraphicFramePr>
        <p:xfrm>
          <a:off x="955889" y="2203131"/>
          <a:ext cx="6628632" cy="2812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414">
                  <a:extLst>
                    <a:ext uri="{9D8B030D-6E8A-4147-A177-3AD203B41FA5}">
                      <a16:colId xmlns:a16="http://schemas.microsoft.com/office/drawing/2014/main" val="1421961930"/>
                    </a:ext>
                  </a:extLst>
                </a:gridCol>
                <a:gridCol w="1018218">
                  <a:extLst>
                    <a:ext uri="{9D8B030D-6E8A-4147-A177-3AD203B41FA5}">
                      <a16:colId xmlns:a16="http://schemas.microsoft.com/office/drawing/2014/main" val="1191143724"/>
                    </a:ext>
                  </a:extLst>
                </a:gridCol>
              </a:tblGrid>
              <a:tr h="4732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85000"/>
                            </a:schemeClr>
                          </a:solidFill>
                        </a:rPr>
                        <a:t>Comment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85000"/>
                            </a:schemeClr>
                          </a:solidFill>
                        </a:rPr>
                        <a:t>Toxicity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96345"/>
                  </a:ext>
                </a:extLst>
              </a:tr>
              <a:tr h="6109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‘Islam, where women are treated like property and beat and stoned.’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581802"/>
                  </a:ext>
                </a:extLst>
              </a:tr>
              <a:tr h="47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'I hope all gays end up with HIV and STD viruses.'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704052"/>
                  </a:ext>
                </a:extLst>
              </a:tr>
              <a:tr h="4732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‘Go back to your safe room’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985428"/>
                  </a:ext>
                </a:extLst>
              </a:tr>
              <a:tr h="4732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'Love it!'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88427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B7CE9B-1B09-F246-86F0-A25697A72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207297"/>
              </p:ext>
            </p:extLst>
          </p:nvPr>
        </p:nvGraphicFramePr>
        <p:xfrm>
          <a:off x="8155953" y="5559465"/>
          <a:ext cx="2163704" cy="8114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tblPr>
              <a:tblGrid>
                <a:gridCol w="1178966">
                  <a:extLst>
                    <a:ext uri="{9D8B030D-6E8A-4147-A177-3AD203B41FA5}">
                      <a16:colId xmlns:a16="http://schemas.microsoft.com/office/drawing/2014/main" val="1798617887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284933257"/>
                    </a:ext>
                  </a:extLst>
                </a:gridCol>
              </a:tblGrid>
              <a:tr h="405730">
                <a:tc>
                  <a:txBody>
                    <a:bodyPr/>
                    <a:lstStyle/>
                    <a:p>
                      <a:pPr marL="762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bel"/>
                          <a:sym typeface="Abel"/>
                        </a:rPr>
                        <a:t>Toxic:</a:t>
                      </a:r>
                    </a:p>
                  </a:txBody>
                  <a:tcPr>
                    <a:lnR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bel"/>
                          <a:cs typeface="Arial"/>
                          <a:sym typeface="Abel"/>
                        </a:rPr>
                        <a:t>  10.7 %</a:t>
                      </a:r>
                      <a:endParaRPr lang="en-US" sz="1600" b="0" dirty="0"/>
                    </a:p>
                  </a:txBody>
                  <a:tcPr>
                    <a:lnL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684256"/>
                  </a:ext>
                </a:extLst>
              </a:tr>
              <a:tr h="405730">
                <a:tc>
                  <a:txBody>
                    <a:bodyPr/>
                    <a:lstStyle/>
                    <a:p>
                      <a:pPr marL="762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bel"/>
                          <a:cs typeface="Arial"/>
                          <a:sym typeface="Abel"/>
                        </a:rPr>
                        <a:t>Non-Toxic:</a:t>
                      </a:r>
                    </a:p>
                  </a:txBody>
                  <a:tcPr>
                    <a:lnR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bel"/>
                          <a:cs typeface="Arial"/>
                          <a:sym typeface="Abel"/>
                        </a:rPr>
                        <a:t> 89.3 %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3648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A6FB7C-0F91-D642-973C-FFDAA5FD4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659917"/>
              </p:ext>
            </p:extLst>
          </p:nvPr>
        </p:nvGraphicFramePr>
        <p:xfrm>
          <a:off x="8147230" y="5559466"/>
          <a:ext cx="2163704" cy="811459"/>
        </p:xfrm>
        <a:graphic>
          <a:graphicData uri="http://schemas.openxmlformats.org/drawingml/2006/table">
            <a:tbl>
              <a:tblPr/>
              <a:tblGrid>
                <a:gridCol w="2163704">
                  <a:extLst>
                    <a:ext uri="{9D8B030D-6E8A-4147-A177-3AD203B41FA5}">
                      <a16:colId xmlns:a16="http://schemas.microsoft.com/office/drawing/2014/main" val="293207736"/>
                    </a:ext>
                  </a:extLst>
                </a:gridCol>
              </a:tblGrid>
              <a:tr h="8114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L>
                    <a:lnR w="5715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R>
                    <a:lnT w="5715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T>
                    <a:lnB w="5715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809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9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DF0F760-ABE8-CD4D-91B7-BB73A79A81F9}"/>
              </a:ext>
            </a:extLst>
          </p:cNvPr>
          <p:cNvSpPr txBox="1"/>
          <p:nvPr/>
        </p:nvSpPr>
        <p:spPr>
          <a:xfrm>
            <a:off x="9220977" y="3634503"/>
            <a:ext cx="2427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People are the most Toxic from midnight to 9am</a:t>
            </a: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B014E5D9-4930-6143-A9C1-809829C1AFE5}"/>
              </a:ext>
            </a:extLst>
          </p:cNvPr>
          <p:cNvSpPr txBox="1">
            <a:spLocks/>
          </p:cNvSpPr>
          <p:nvPr/>
        </p:nvSpPr>
        <p:spPr>
          <a:xfrm>
            <a:off x="9280192" y="1004694"/>
            <a:ext cx="2379809" cy="1938992"/>
          </a:xfrm>
          <a:prstGeom prst="rect">
            <a:avLst/>
          </a:prstGeom>
        </p:spPr>
        <p:txBody>
          <a:bodyPr vert="horz" lIns="0" tIns="0" rIns="0" bIns="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Toxicity percentage per Day/Hour</a:t>
            </a:r>
          </a:p>
        </p:txBody>
      </p:sp>
      <p:pic>
        <p:nvPicPr>
          <p:cNvPr id="47" name="Picture Placeholder 19" descr="Abstract background">
            <a:extLst>
              <a:ext uri="{FF2B5EF4-FFF2-40B4-BE49-F238E27FC236}">
                <a16:creationId xmlns:a16="http://schemas.microsoft.com/office/drawing/2014/main" id="{A0437EE2-35A6-524E-B634-D9E6BCB2CA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1020027" y="1742163"/>
            <a:ext cx="5401981" cy="2297928"/>
          </a:xfrm>
        </p:spPr>
      </p:pic>
      <p:pic>
        <p:nvPicPr>
          <p:cNvPr id="62" name="Picture Placeholder 19" descr="Abstract background">
            <a:extLst>
              <a:ext uri="{FF2B5EF4-FFF2-40B4-BE49-F238E27FC236}">
                <a16:creationId xmlns:a16="http://schemas.microsoft.com/office/drawing/2014/main" id="{5EEA7542-3F35-0A4E-A3EF-5DCD8C798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6143" y="4150201"/>
            <a:ext cx="6064241" cy="2579644"/>
          </a:xfrm>
          <a:prstGeom prst="rect">
            <a:avLst/>
          </a:prstGeom>
        </p:spPr>
      </p:pic>
      <p:pic>
        <p:nvPicPr>
          <p:cNvPr id="63" name="Picture Placeholder 11" descr="Abstract background&#10;">
            <a:extLst>
              <a:ext uri="{FF2B5EF4-FFF2-40B4-BE49-F238E27FC236}">
                <a16:creationId xmlns:a16="http://schemas.microsoft.com/office/drawing/2014/main" id="{D5093EBF-76F2-914F-B2D8-EB5AD3F15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253463" y="-1252574"/>
            <a:ext cx="5015846" cy="78976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BDB6285-BCAB-524C-968B-E85703BBEE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6484" y="2805463"/>
            <a:ext cx="1634205" cy="1266808"/>
          </a:xfrm>
          <a:prstGeom prst="rect">
            <a:avLst/>
          </a:prstGeom>
        </p:spPr>
      </p:pic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AC5B40BC-D325-8540-B140-32805824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79656"/>
            <a:ext cx="354492" cy="297307"/>
          </a:xfrm>
        </p:spPr>
        <p:txBody>
          <a:bodyPr/>
          <a:lstStyle/>
          <a:p>
            <a:fld id="{8D581BC7-E183-40DB-AC97-C19EA4EB889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C01B89F-55BA-3342-90BE-5C854C59B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08" y="389697"/>
            <a:ext cx="6354558" cy="6085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B328044-0E6A-FF43-BDAA-5663B19E4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551" y="5058922"/>
            <a:ext cx="5753310" cy="124857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1DB4F0ED-C53E-DB46-8D4F-06F13A5F76BA}"/>
              </a:ext>
            </a:extLst>
          </p:cNvPr>
          <p:cNvSpPr/>
          <p:nvPr/>
        </p:nvSpPr>
        <p:spPr>
          <a:xfrm>
            <a:off x="1268486" y="5058922"/>
            <a:ext cx="2130677" cy="921149"/>
          </a:xfrm>
          <a:prstGeom prst="rect">
            <a:avLst/>
          </a:prstGeom>
          <a:solidFill>
            <a:schemeClr val="accent2">
              <a:lumMod val="60000"/>
              <a:lumOff val="40000"/>
              <a:alpha val="18000"/>
            </a:schemeClr>
          </a:solidFill>
          <a:ln>
            <a:solidFill>
              <a:schemeClr val="accent2">
                <a:lumMod val="60000"/>
                <a:lumOff val="4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0" name="Picture 69" descr="A picture containing knife&#10;&#10;Description automatically generated">
            <a:extLst>
              <a:ext uri="{FF2B5EF4-FFF2-40B4-BE49-F238E27FC236}">
                <a16:creationId xmlns:a16="http://schemas.microsoft.com/office/drawing/2014/main" id="{2F6BBA30-CE64-E548-B82E-0D28385BC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213" y="4072271"/>
            <a:ext cx="4052986" cy="114269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66BADCD-ADCC-7743-B37B-3C4B57DECB52}"/>
              </a:ext>
            </a:extLst>
          </p:cNvPr>
          <p:cNvSpPr txBox="1"/>
          <p:nvPr/>
        </p:nvSpPr>
        <p:spPr>
          <a:xfrm>
            <a:off x="1278040" y="4689590"/>
            <a:ext cx="208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of toxicity</a:t>
            </a:r>
          </a:p>
        </p:txBody>
      </p:sp>
    </p:spTree>
    <p:extLst>
      <p:ext uri="{BB962C8B-B14F-4D97-AF65-F5344CB8AC3E}">
        <p14:creationId xmlns:p14="http://schemas.microsoft.com/office/powerpoint/2010/main" val="403649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FFB2A-4221-EC40-9138-092730D1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204" y="546669"/>
            <a:ext cx="6445885" cy="569086"/>
          </a:xfrm>
        </p:spPr>
        <p:txBody>
          <a:bodyPr>
            <a:normAutofit/>
          </a:bodyPr>
          <a:lstStyle/>
          <a:p>
            <a:r>
              <a:rPr lang="en-US" dirty="0"/>
              <a:t>Identities in Toxic comments</a:t>
            </a:r>
          </a:p>
        </p:txBody>
      </p:sp>
      <p:pic>
        <p:nvPicPr>
          <p:cNvPr id="9" name="Picture Placeholder 21" descr="Abstract background">
            <a:extLst>
              <a:ext uri="{FF2B5EF4-FFF2-40B4-BE49-F238E27FC236}">
                <a16:creationId xmlns:a16="http://schemas.microsoft.com/office/drawing/2014/main" id="{51C1BCD9-553E-6349-882A-DDD3173748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2243737"/>
            <a:ext cx="12191999" cy="349300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CC6EB-F79A-3D44-A9CD-6CF6CD64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412" y="5050465"/>
            <a:ext cx="3047586" cy="1807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C797A2-C3B5-F34A-A04D-3CB201B0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81" y="1684836"/>
            <a:ext cx="2885785" cy="2169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4B4939-1DF2-8246-A573-2335D8672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612" y="3378658"/>
            <a:ext cx="2954386" cy="2078257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FBAB010-7F93-B646-B9E1-CB88A4A9C185}"/>
              </a:ext>
            </a:extLst>
          </p:cNvPr>
          <p:cNvSpPr txBox="1">
            <a:spLocks/>
          </p:cNvSpPr>
          <p:nvPr/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81BC7-E183-40DB-AC97-C19EA4EB889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72300-AB0A-3F41-9815-437BD2CAD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114" y="1684836"/>
            <a:ext cx="9029537" cy="37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9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794AD31-0830-2248-97D4-AC7DFFBB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129" y="358398"/>
            <a:ext cx="8897675" cy="433011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of Identities in Toxic comments</a:t>
            </a:r>
          </a:p>
        </p:txBody>
      </p:sp>
      <p:pic>
        <p:nvPicPr>
          <p:cNvPr id="15" name="Picture Placeholder 21" descr="Abstract background">
            <a:extLst>
              <a:ext uri="{FF2B5EF4-FFF2-40B4-BE49-F238E27FC236}">
                <a16:creationId xmlns:a16="http://schemas.microsoft.com/office/drawing/2014/main" id="{8A51BEAF-CC61-8A43-8118-9649496254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09628"/>
            <a:ext cx="12191999" cy="3493008"/>
          </a:xfr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3C51A8-C67D-3147-8F28-8591A3CB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10" y="846433"/>
            <a:ext cx="6945882" cy="60115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4C0C3D-D29C-A34E-B8CC-2DD4E8FDC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" y="1344575"/>
            <a:ext cx="3923869" cy="1842304"/>
          </a:xfrm>
          <a:prstGeom prst="rect">
            <a:avLst/>
          </a:prstGeom>
        </p:spPr>
      </p:pic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8AC3CA2-7DCC-8C45-A023-6CEDFDAA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79656"/>
            <a:ext cx="354492" cy="297307"/>
          </a:xfrm>
        </p:spPr>
        <p:txBody>
          <a:bodyPr/>
          <a:lstStyle/>
          <a:p>
            <a:fld id="{8D581BC7-E183-40DB-AC97-C19EA4EB8894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1BBD889-0C8E-D64F-A68F-7CF5B976C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86339"/>
            <a:ext cx="3932260" cy="2202065"/>
          </a:xfrm>
          <a:prstGeom prst="rect">
            <a:avLst/>
          </a:prstGeom>
        </p:spPr>
      </p:pic>
      <p:sp>
        <p:nvSpPr>
          <p:cNvPr id="30" name="Left Arrow 29">
            <a:extLst>
              <a:ext uri="{FF2B5EF4-FFF2-40B4-BE49-F238E27FC236}">
                <a16:creationId xmlns:a16="http://schemas.microsoft.com/office/drawing/2014/main" id="{A3C8246F-2730-AD42-80A6-3A61C8F1DEB4}"/>
              </a:ext>
            </a:extLst>
          </p:cNvPr>
          <p:cNvSpPr/>
          <p:nvPr/>
        </p:nvSpPr>
        <p:spPr>
          <a:xfrm>
            <a:off x="6740992" y="1824976"/>
            <a:ext cx="1871330" cy="637953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Female vs Male</a:t>
            </a:r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36B2E02D-C607-9249-9345-47C31219E05D}"/>
              </a:ext>
            </a:extLst>
          </p:cNvPr>
          <p:cNvSpPr/>
          <p:nvPr/>
        </p:nvSpPr>
        <p:spPr>
          <a:xfrm>
            <a:off x="8443731" y="3293435"/>
            <a:ext cx="1871330" cy="1004777"/>
          </a:xfrm>
          <a:prstGeom prst="leftArrow">
            <a:avLst>
              <a:gd name="adj1" fmla="val 54233"/>
              <a:gd name="adj2" fmla="val 5423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Homosexual vs heterosexual</a:t>
            </a:r>
          </a:p>
        </p:txBody>
      </p:sp>
      <p:sp>
        <p:nvSpPr>
          <p:cNvPr id="32" name="Left Arrow 31">
            <a:extLst>
              <a:ext uri="{FF2B5EF4-FFF2-40B4-BE49-F238E27FC236}">
                <a16:creationId xmlns:a16="http://schemas.microsoft.com/office/drawing/2014/main" id="{E940E11C-C294-E84A-A52A-09C4CF4629C0}"/>
              </a:ext>
            </a:extLst>
          </p:cNvPr>
          <p:cNvSpPr/>
          <p:nvPr/>
        </p:nvSpPr>
        <p:spPr>
          <a:xfrm>
            <a:off x="9921974" y="5030545"/>
            <a:ext cx="1714018" cy="672091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Black vs White</a:t>
            </a:r>
          </a:p>
        </p:txBody>
      </p:sp>
    </p:spTree>
    <p:extLst>
      <p:ext uri="{BB962C8B-B14F-4D97-AF65-F5344CB8AC3E}">
        <p14:creationId xmlns:p14="http://schemas.microsoft.com/office/powerpoint/2010/main" val="70294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621" y="706908"/>
            <a:ext cx="2178343" cy="1161220"/>
          </a:xfrm>
        </p:spPr>
        <p:txBody>
          <a:bodyPr>
            <a:normAutofit/>
          </a:bodyPr>
          <a:lstStyle/>
          <a:p>
            <a:r>
              <a:rPr lang="en-US" dirty="0"/>
              <a:t>Topic Modeling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5FED60-EB87-7640-BAB1-AB5B29436998}"/>
              </a:ext>
            </a:extLst>
          </p:cNvPr>
          <p:cNvSpPr txBox="1"/>
          <p:nvPr/>
        </p:nvSpPr>
        <p:spPr>
          <a:xfrm>
            <a:off x="9565571" y="2535871"/>
            <a:ext cx="200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LDA, 30 Topics</a:t>
            </a:r>
          </a:p>
        </p:txBody>
      </p:sp>
      <p:sp>
        <p:nvSpPr>
          <p:cNvPr id="67" name="Title 4">
            <a:extLst>
              <a:ext uri="{FF2B5EF4-FFF2-40B4-BE49-F238E27FC236}">
                <a16:creationId xmlns:a16="http://schemas.microsoft.com/office/drawing/2014/main" id="{5307A2EA-B7D5-3D47-AA62-291C3A5EC54A}"/>
              </a:ext>
            </a:extLst>
          </p:cNvPr>
          <p:cNvSpPr txBox="1">
            <a:spLocks/>
          </p:cNvSpPr>
          <p:nvPr/>
        </p:nvSpPr>
        <p:spPr>
          <a:xfrm>
            <a:off x="9712373" y="3126110"/>
            <a:ext cx="2178343" cy="116122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Topics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7C7401-3773-4D44-9BD9-ED216A39848C}"/>
              </a:ext>
            </a:extLst>
          </p:cNvPr>
          <p:cNvSpPr txBox="1"/>
          <p:nvPr/>
        </p:nvSpPr>
        <p:spPr>
          <a:xfrm>
            <a:off x="9565571" y="4615240"/>
            <a:ext cx="2466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Slavery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Racism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Homophobia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Sexual Abuse</a:t>
            </a:r>
          </a:p>
        </p:txBody>
      </p:sp>
      <p:pic>
        <p:nvPicPr>
          <p:cNvPr id="69" name="Picture Placeholder 19" descr="Abstract background">
            <a:extLst>
              <a:ext uri="{FF2B5EF4-FFF2-40B4-BE49-F238E27FC236}">
                <a16:creationId xmlns:a16="http://schemas.microsoft.com/office/drawing/2014/main" id="{86A3B892-4034-B842-91B8-DBF49A993B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255871" y="1968581"/>
            <a:ext cx="6873728" cy="2912858"/>
          </a:xfrm>
          <a:prstGeom prst="rect">
            <a:avLst/>
          </a:prstGeom>
        </p:spPr>
      </p:pic>
      <p:pic>
        <p:nvPicPr>
          <p:cNvPr id="71" name="Picture Placeholder 19" descr="Abstract background">
            <a:extLst>
              <a:ext uri="{FF2B5EF4-FFF2-40B4-BE49-F238E27FC236}">
                <a16:creationId xmlns:a16="http://schemas.microsoft.com/office/drawing/2014/main" id="{FCB2D8AB-43AC-FC41-9490-73C88932A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967352" y="1972569"/>
            <a:ext cx="6847561" cy="2912858"/>
          </a:xfrm>
          <a:prstGeom prst="rect">
            <a:avLst/>
          </a:prstGeom>
        </p:spPr>
      </p:pic>
      <p:pic>
        <p:nvPicPr>
          <p:cNvPr id="72" name="Picture Placeholder 19" descr="Abstract background&#10;">
            <a:extLst>
              <a:ext uri="{FF2B5EF4-FFF2-40B4-BE49-F238E27FC236}">
                <a16:creationId xmlns:a16="http://schemas.microsoft.com/office/drawing/2014/main" id="{198D86CE-5CBB-914B-B4F9-81DED78B0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51952" y="1464320"/>
            <a:ext cx="3246204" cy="5385816"/>
          </a:xfrm>
          <a:prstGeom prst="rect">
            <a:avLst/>
          </a:prstGeom>
        </p:spPr>
      </p:pic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0C93F936-9AC7-1643-BFC4-8C986FD67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184" y="5871792"/>
            <a:ext cx="260121" cy="262737"/>
          </a:xfrm>
        </p:spPr>
        <p:txBody>
          <a:bodyPr/>
          <a:lstStyle/>
          <a:p>
            <a:fld id="{8D581BC7-E183-40DB-AC97-C19EA4EB889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4" name="Picture 73" descr="A close up of a device&#10;&#10;Description automatically generated">
            <a:extLst>
              <a:ext uri="{FF2B5EF4-FFF2-40B4-BE49-F238E27FC236}">
                <a16:creationId xmlns:a16="http://schemas.microsoft.com/office/drawing/2014/main" id="{00C36DDC-3330-9E41-B910-EF2308C0E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97" y="-7864"/>
            <a:ext cx="7916346" cy="6873727"/>
          </a:xfrm>
          <a:prstGeom prst="rect">
            <a:avLst/>
          </a:prstGeom>
        </p:spPr>
      </p:pic>
      <p:pic>
        <p:nvPicPr>
          <p:cNvPr id="75" name="Picture 74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DA8F6BB0-160D-434B-B440-E4D1DD16C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210" y="5905325"/>
            <a:ext cx="2147601" cy="927976"/>
          </a:xfrm>
          <a:prstGeom prst="rect">
            <a:avLst/>
          </a:prstGeom>
        </p:spPr>
      </p:pic>
      <p:pic>
        <p:nvPicPr>
          <p:cNvPr id="76" name="Picture 75" descr="A picture containing drawing, table, knife&#10;&#10;Description automatically generated">
            <a:extLst>
              <a:ext uri="{FF2B5EF4-FFF2-40B4-BE49-F238E27FC236}">
                <a16:creationId xmlns:a16="http://schemas.microsoft.com/office/drawing/2014/main" id="{E07B582C-4AD6-214A-AB14-7E5C9DB6E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608" y="4287330"/>
            <a:ext cx="2858137" cy="691271"/>
          </a:xfrm>
          <a:prstGeom prst="rect">
            <a:avLst/>
          </a:prstGeom>
        </p:spPr>
      </p:pic>
      <p:pic>
        <p:nvPicPr>
          <p:cNvPr id="77" name="Picture 76" descr="A picture containing knife&#10;&#10;Description automatically generated">
            <a:extLst>
              <a:ext uri="{FF2B5EF4-FFF2-40B4-BE49-F238E27FC236}">
                <a16:creationId xmlns:a16="http://schemas.microsoft.com/office/drawing/2014/main" id="{83B721CE-6E9F-034C-8040-5238A142B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620498"/>
            <a:ext cx="734981" cy="1239379"/>
          </a:xfrm>
          <a:prstGeom prst="rect">
            <a:avLst/>
          </a:prstGeom>
        </p:spPr>
      </p:pic>
      <p:pic>
        <p:nvPicPr>
          <p:cNvPr id="78" name="Picture 77" descr="A picture containing drawing, knife&#10;&#10;Description automatically generated">
            <a:extLst>
              <a:ext uri="{FF2B5EF4-FFF2-40B4-BE49-F238E27FC236}">
                <a16:creationId xmlns:a16="http://schemas.microsoft.com/office/drawing/2014/main" id="{CA0C2501-06A8-F14E-AA30-80BEE0DFA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25" y="5606909"/>
            <a:ext cx="1072050" cy="124233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3C2E4C7-21B2-EA46-833F-896CF798984D}"/>
              </a:ext>
            </a:extLst>
          </p:cNvPr>
          <p:cNvSpPr txBox="1"/>
          <p:nvPr/>
        </p:nvSpPr>
        <p:spPr>
          <a:xfrm>
            <a:off x="3799699" y="3456909"/>
            <a:ext cx="149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Love/Religion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8245FC-7BB7-BD44-AD0E-EE2B6C637C31}"/>
              </a:ext>
            </a:extLst>
          </p:cNvPr>
          <p:cNvSpPr txBox="1"/>
          <p:nvPr/>
        </p:nvSpPr>
        <p:spPr>
          <a:xfrm>
            <a:off x="3799699" y="551915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Racism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5B91DE-43B2-644E-B2FA-A9097992F2D7}"/>
              </a:ext>
            </a:extLst>
          </p:cNvPr>
          <p:cNvSpPr txBox="1"/>
          <p:nvPr/>
        </p:nvSpPr>
        <p:spPr>
          <a:xfrm>
            <a:off x="1126558" y="4978601"/>
            <a:ext cx="178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Religion/Sexual orientation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13B6C3-3B46-C84F-BB53-6A48C2B8C1B6}"/>
              </a:ext>
            </a:extLst>
          </p:cNvPr>
          <p:cNvSpPr txBox="1"/>
          <p:nvPr/>
        </p:nvSpPr>
        <p:spPr>
          <a:xfrm>
            <a:off x="1976476" y="4129994"/>
            <a:ext cx="229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Women/Sexual Abuse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A1F890-FAB1-B141-A384-5EFA1A517B20}"/>
              </a:ext>
            </a:extLst>
          </p:cNvPr>
          <p:cNvSpPr txBox="1"/>
          <p:nvPr/>
        </p:nvSpPr>
        <p:spPr>
          <a:xfrm>
            <a:off x="3754449" y="5030739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America/War/Slavery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1041A4-0297-AC4F-BCCF-B340024B6434}"/>
              </a:ext>
            </a:extLst>
          </p:cNvPr>
          <p:cNvSpPr txBox="1"/>
          <p:nvPr/>
        </p:nvSpPr>
        <p:spPr>
          <a:xfrm>
            <a:off x="5002255" y="2252411"/>
            <a:ext cx="230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Money/Government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BB14E70-2E73-1B47-A835-0FF7A25CF805}"/>
              </a:ext>
            </a:extLst>
          </p:cNvPr>
          <p:cNvSpPr txBox="1"/>
          <p:nvPr/>
        </p:nvSpPr>
        <p:spPr>
          <a:xfrm>
            <a:off x="7113876" y="1279654"/>
            <a:ext cx="165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Right/thought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A022C400-5525-1549-9CFD-65C33BFDCA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1420" y="5331480"/>
            <a:ext cx="1624156" cy="153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6CB8C9-E017-A743-925C-785A01EA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12" y="298235"/>
            <a:ext cx="5548573" cy="716294"/>
          </a:xfrm>
        </p:spPr>
        <p:txBody>
          <a:bodyPr>
            <a:normAutofit/>
          </a:bodyPr>
          <a:lstStyle/>
          <a:p>
            <a:r>
              <a:rPr lang="en-US" dirty="0"/>
              <a:t>Toxicity in Topic Modeling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FF7F70-8165-914B-9787-9CC4EB9CCC9A}"/>
              </a:ext>
            </a:extLst>
          </p:cNvPr>
          <p:cNvSpPr/>
          <p:nvPr/>
        </p:nvSpPr>
        <p:spPr>
          <a:xfrm>
            <a:off x="6380085" y="2978520"/>
            <a:ext cx="3323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Too white. They don't matter</a:t>
            </a:r>
            <a:endParaRPr lang="en-US" dirty="0"/>
          </a:p>
        </p:txBody>
      </p:sp>
      <p:pic>
        <p:nvPicPr>
          <p:cNvPr id="16" name="Picture Placeholder 21" descr="Abstract background">
            <a:extLst>
              <a:ext uri="{FF2B5EF4-FFF2-40B4-BE49-F238E27FC236}">
                <a16:creationId xmlns:a16="http://schemas.microsoft.com/office/drawing/2014/main" id="{7BAF4953-8258-9347-B3EA-B2FCF6D58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57916"/>
            <a:ext cx="12191999" cy="3493008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BF790571-4433-C249-BE57-12E74EC6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79656"/>
            <a:ext cx="354492" cy="297307"/>
          </a:xfrm>
        </p:spPr>
        <p:txBody>
          <a:bodyPr/>
          <a:lstStyle/>
          <a:p>
            <a:fld id="{8D581BC7-E183-40DB-AC97-C19EA4EB8894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814DD8E6-2D3B-C143-B507-3D50D771DBD4}"/>
              </a:ext>
            </a:extLst>
          </p:cNvPr>
          <p:cNvSpPr txBox="1">
            <a:spLocks/>
          </p:cNvSpPr>
          <p:nvPr/>
        </p:nvSpPr>
        <p:spPr>
          <a:xfrm>
            <a:off x="1487031" y="1632785"/>
            <a:ext cx="4910076" cy="36933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 Coef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9B0C68-4B8A-DF46-89C8-48FCAC0BC3FA}"/>
              </a:ext>
            </a:extLst>
          </p:cNvPr>
          <p:cNvSpPr txBox="1"/>
          <p:nvPr/>
        </p:nvSpPr>
        <p:spPr>
          <a:xfrm>
            <a:off x="1431897" y="5623834"/>
            <a:ext cx="485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Topic 40: Race</a:t>
            </a:r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dirty="0"/>
              <a:t>“</a:t>
            </a:r>
            <a:r>
              <a:rPr lang="en-US" b="1" dirty="0"/>
              <a:t>Not to white people, because they did not experience any discrimination”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335A3B-4037-2841-A903-67AF2BEB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7" y="2130826"/>
            <a:ext cx="5558018" cy="3285223"/>
          </a:xfrm>
          <a:prstGeom prst="rect">
            <a:avLst/>
          </a:prstGeom>
        </p:spPr>
      </p:pic>
      <p:sp>
        <p:nvSpPr>
          <p:cNvPr id="26" name="Title 4">
            <a:extLst>
              <a:ext uri="{FF2B5EF4-FFF2-40B4-BE49-F238E27FC236}">
                <a16:creationId xmlns:a16="http://schemas.microsoft.com/office/drawing/2014/main" id="{3F071B55-CDB0-244F-9B1B-E3E2F3BFB284}"/>
              </a:ext>
            </a:extLst>
          </p:cNvPr>
          <p:cNvSpPr txBox="1">
            <a:spLocks/>
          </p:cNvSpPr>
          <p:nvPr/>
        </p:nvSpPr>
        <p:spPr>
          <a:xfrm>
            <a:off x="7316851" y="1632785"/>
            <a:ext cx="4264015" cy="36933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Weighted Label by Topic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7BFFD1-15CC-3145-B10D-CB377E481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251" y="2128172"/>
            <a:ext cx="4415316" cy="33268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E6E040-E8CD-8A47-970B-01B865C8A5C1}"/>
              </a:ext>
            </a:extLst>
          </p:cNvPr>
          <p:cNvSpPr txBox="1"/>
          <p:nvPr/>
        </p:nvSpPr>
        <p:spPr>
          <a:xfrm>
            <a:off x="7218313" y="5762333"/>
            <a:ext cx="414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Topic: Politics</a:t>
            </a:r>
            <a:endParaRPr lang="en-US" b="1" dirty="0">
              <a:latin typeface="Helvetica Neue" panose="02000503000000020004" pitchFamily="2" charset="0"/>
            </a:endParaRPr>
          </a:p>
          <a:p>
            <a:pPr algn="ctr"/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“transgender is a mental disorder”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16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3BCBCD-1398-114E-BC50-DF968CBC17F7}"/>
              </a:ext>
            </a:extLst>
          </p:cNvPr>
          <p:cNvSpPr/>
          <p:nvPr/>
        </p:nvSpPr>
        <p:spPr>
          <a:xfrm>
            <a:off x="10005236" y="959650"/>
            <a:ext cx="1982057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Padded Sequences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F12308-B2E6-9545-9F2C-5BE0CBDAA55E}"/>
              </a:ext>
            </a:extLst>
          </p:cNvPr>
          <p:cNvSpPr/>
          <p:nvPr/>
        </p:nvSpPr>
        <p:spPr>
          <a:xfrm>
            <a:off x="10005236" y="1675517"/>
            <a:ext cx="1982057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Glove Embeddings (100/300)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90B479F-1E09-B941-BEFF-97E6D6F8D53E}"/>
              </a:ext>
            </a:extLst>
          </p:cNvPr>
          <p:cNvSpPr/>
          <p:nvPr/>
        </p:nvSpPr>
        <p:spPr>
          <a:xfrm>
            <a:off x="10190389" y="2419096"/>
            <a:ext cx="1754372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Dropout 30%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33C64FD-7299-C244-B73C-06500AAF1AE2}"/>
              </a:ext>
            </a:extLst>
          </p:cNvPr>
          <p:cNvSpPr/>
          <p:nvPr/>
        </p:nvSpPr>
        <p:spPr>
          <a:xfrm>
            <a:off x="10172607" y="3162595"/>
            <a:ext cx="1754372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Convolution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BA4329C-BE31-5441-AB56-68244A6E03A4}"/>
              </a:ext>
            </a:extLst>
          </p:cNvPr>
          <p:cNvSpPr/>
          <p:nvPr/>
        </p:nvSpPr>
        <p:spPr>
          <a:xfrm>
            <a:off x="10172607" y="3894239"/>
            <a:ext cx="1754372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Max Pooling (4)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A1AEA38-9666-0748-B196-777920CCBB37}"/>
              </a:ext>
            </a:extLst>
          </p:cNvPr>
          <p:cNvSpPr/>
          <p:nvPr/>
        </p:nvSpPr>
        <p:spPr>
          <a:xfrm>
            <a:off x="10172607" y="4617008"/>
            <a:ext cx="1754372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Dropout 30%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085675B-8E89-F048-8E69-4914AEA54192}"/>
              </a:ext>
            </a:extLst>
          </p:cNvPr>
          <p:cNvSpPr/>
          <p:nvPr/>
        </p:nvSpPr>
        <p:spPr>
          <a:xfrm>
            <a:off x="10459356" y="5341201"/>
            <a:ext cx="1113264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LSTM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ADC2937-97BA-374D-B3B8-E7D33925035A}"/>
              </a:ext>
            </a:extLst>
          </p:cNvPr>
          <p:cNvSpPr/>
          <p:nvPr/>
        </p:nvSpPr>
        <p:spPr>
          <a:xfrm>
            <a:off x="10521708" y="6151024"/>
            <a:ext cx="992371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A7D6AB7-815B-9140-ABED-A1F8DB08D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09" y="6083478"/>
            <a:ext cx="538192" cy="604197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8873A46-9496-0142-9CB4-97228B260E0B}"/>
              </a:ext>
            </a:extLst>
          </p:cNvPr>
          <p:cNvSpPr/>
          <p:nvPr/>
        </p:nvSpPr>
        <p:spPr>
          <a:xfrm>
            <a:off x="10500078" y="239144"/>
            <a:ext cx="992371" cy="467832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X: Text</a:t>
            </a: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21F4000B-062A-0A49-A516-D37E7E657EF8}"/>
              </a:ext>
            </a:extLst>
          </p:cNvPr>
          <p:cNvSpPr/>
          <p:nvPr/>
        </p:nvSpPr>
        <p:spPr>
          <a:xfrm>
            <a:off x="10831497" y="728242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D9BE06E9-73B3-F74E-B0E4-5E57D2165B15}"/>
              </a:ext>
            </a:extLst>
          </p:cNvPr>
          <p:cNvSpPr/>
          <p:nvPr/>
        </p:nvSpPr>
        <p:spPr>
          <a:xfrm>
            <a:off x="10831497" y="1441112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3D69876A-31CA-BA46-8326-10CDEF8CEF89}"/>
              </a:ext>
            </a:extLst>
          </p:cNvPr>
          <p:cNvSpPr/>
          <p:nvPr/>
        </p:nvSpPr>
        <p:spPr>
          <a:xfrm>
            <a:off x="10831497" y="2180282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454B20B0-A5FF-7747-9D98-41617AB1F317}"/>
              </a:ext>
            </a:extLst>
          </p:cNvPr>
          <p:cNvSpPr/>
          <p:nvPr/>
        </p:nvSpPr>
        <p:spPr>
          <a:xfrm>
            <a:off x="10820864" y="2912113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2CE7C818-C6BF-8B43-B38B-C60DBF84912A}"/>
              </a:ext>
            </a:extLst>
          </p:cNvPr>
          <p:cNvSpPr/>
          <p:nvPr/>
        </p:nvSpPr>
        <p:spPr>
          <a:xfrm>
            <a:off x="10820864" y="3645283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940EEF7A-9CD2-BC4E-95B1-FD9049DCF401}"/>
              </a:ext>
            </a:extLst>
          </p:cNvPr>
          <p:cNvSpPr/>
          <p:nvPr/>
        </p:nvSpPr>
        <p:spPr>
          <a:xfrm>
            <a:off x="10831497" y="4380217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4613F9E7-592A-D848-8D57-04B53AA87B3E}"/>
              </a:ext>
            </a:extLst>
          </p:cNvPr>
          <p:cNvSpPr/>
          <p:nvPr/>
        </p:nvSpPr>
        <p:spPr>
          <a:xfrm>
            <a:off x="10831497" y="5104555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151493D9-74A4-7441-80BB-CCFA8D33E7D2}"/>
              </a:ext>
            </a:extLst>
          </p:cNvPr>
          <p:cNvSpPr/>
          <p:nvPr/>
        </p:nvSpPr>
        <p:spPr>
          <a:xfrm>
            <a:off x="10837398" y="5818115"/>
            <a:ext cx="353955" cy="2207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itle 66">
            <a:extLst>
              <a:ext uri="{FF2B5EF4-FFF2-40B4-BE49-F238E27FC236}">
                <a16:creationId xmlns:a16="http://schemas.microsoft.com/office/drawing/2014/main" id="{5527B096-61D7-C94E-8907-55B86692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73" y="2307296"/>
            <a:ext cx="2781824" cy="569086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Metrics (1)</a:t>
            </a:r>
          </a:p>
        </p:txBody>
      </p:sp>
      <p:sp>
        <p:nvSpPr>
          <p:cNvPr id="65" name="Title 66">
            <a:extLst>
              <a:ext uri="{FF2B5EF4-FFF2-40B4-BE49-F238E27FC236}">
                <a16:creationId xmlns:a16="http://schemas.microsoft.com/office/drawing/2014/main" id="{E4FAD4CD-5C8B-8949-B1D8-1C42C0AA8786}"/>
              </a:ext>
            </a:extLst>
          </p:cNvPr>
          <p:cNvSpPr txBox="1">
            <a:spLocks/>
          </p:cNvSpPr>
          <p:nvPr/>
        </p:nvSpPr>
        <p:spPr>
          <a:xfrm>
            <a:off x="645404" y="3311447"/>
            <a:ext cx="1396047" cy="569086"/>
          </a:xfrm>
          <a:prstGeom prst="rect">
            <a:avLst/>
          </a:prstGeom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Precision/Recall</a:t>
            </a:r>
          </a:p>
        </p:txBody>
      </p:sp>
      <p:pic>
        <p:nvPicPr>
          <p:cNvPr id="68" name="Picture Placeholder 17" descr="Abstract background">
            <a:extLst>
              <a:ext uri="{FF2B5EF4-FFF2-40B4-BE49-F238E27FC236}">
                <a16:creationId xmlns:a16="http://schemas.microsoft.com/office/drawing/2014/main" id="{AB4311ED-BF73-3E46-B8B8-DFCBAF39C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3584951" y="170608"/>
            <a:ext cx="5872312" cy="6556350"/>
          </a:xfrm>
          <a:prstGeom prst="rect">
            <a:avLst/>
          </a:prstGeom>
        </p:spPr>
      </p:pic>
      <p:pic>
        <p:nvPicPr>
          <p:cNvPr id="69" name="Picture 68" descr="A close up of a map&#10;&#10;Description automatically generated">
            <a:extLst>
              <a:ext uri="{FF2B5EF4-FFF2-40B4-BE49-F238E27FC236}">
                <a16:creationId xmlns:a16="http://schemas.microsoft.com/office/drawing/2014/main" id="{658E3404-5BFB-4243-9C47-93CF14A44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207" y="187626"/>
            <a:ext cx="5908128" cy="4167139"/>
          </a:xfrm>
          <a:prstGeom prst="rect">
            <a:avLst/>
          </a:prstGeom>
        </p:spPr>
      </p:pic>
      <p:sp>
        <p:nvSpPr>
          <p:cNvPr id="70" name="Slide Number Placeholder 4">
            <a:extLst>
              <a:ext uri="{FF2B5EF4-FFF2-40B4-BE49-F238E27FC236}">
                <a16:creationId xmlns:a16="http://schemas.microsoft.com/office/drawing/2014/main" id="{C1D9827C-72BE-2643-818B-19C7F036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79656"/>
            <a:ext cx="354492" cy="297307"/>
          </a:xfrm>
        </p:spPr>
        <p:txBody>
          <a:bodyPr/>
          <a:lstStyle/>
          <a:p>
            <a:fld id="{8D581BC7-E183-40DB-AC97-C19EA4EB889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1" name="Picture 7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258229-5717-9A48-9134-D6FE0564D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90" y="4572757"/>
            <a:ext cx="4078994" cy="2286030"/>
          </a:xfrm>
          <a:prstGeom prst="rect">
            <a:avLst/>
          </a:prstGeom>
        </p:spPr>
      </p:pic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81E89E-861F-8C46-B51A-225A5ACB9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117" y="4571970"/>
            <a:ext cx="4810254" cy="2282343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F75CE8E-5F09-FF4B-9B17-474F3AA96C94}"/>
              </a:ext>
            </a:extLst>
          </p:cNvPr>
          <p:cNvSpPr/>
          <p:nvPr/>
        </p:nvSpPr>
        <p:spPr>
          <a:xfrm>
            <a:off x="1559117" y="5690074"/>
            <a:ext cx="4820888" cy="393404"/>
          </a:xfrm>
          <a:prstGeom prst="rect">
            <a:avLst/>
          </a:prstGeom>
          <a:solidFill>
            <a:schemeClr val="accent2">
              <a:lumMod val="40000"/>
              <a:lumOff val="60000"/>
              <a:alpha val="29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038ACD2-54DF-A34F-8B12-633247129DE6}"/>
              </a:ext>
            </a:extLst>
          </p:cNvPr>
          <p:cNvSpPr/>
          <p:nvPr/>
        </p:nvSpPr>
        <p:spPr>
          <a:xfrm>
            <a:off x="1559116" y="4880344"/>
            <a:ext cx="4820888" cy="393404"/>
          </a:xfrm>
          <a:prstGeom prst="rect">
            <a:avLst/>
          </a:prstGeom>
          <a:solidFill>
            <a:schemeClr val="accent2">
              <a:lumMod val="40000"/>
              <a:lumOff val="60000"/>
              <a:alpha val="29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5D6C85B-B469-9A40-A3A9-E27F498C7A4E}"/>
              </a:ext>
            </a:extLst>
          </p:cNvPr>
          <p:cNvSpPr/>
          <p:nvPr/>
        </p:nvSpPr>
        <p:spPr>
          <a:xfrm>
            <a:off x="1559116" y="6464596"/>
            <a:ext cx="4820888" cy="393404"/>
          </a:xfrm>
          <a:prstGeom prst="rect">
            <a:avLst/>
          </a:prstGeom>
          <a:solidFill>
            <a:schemeClr val="accent2">
              <a:lumMod val="40000"/>
              <a:lumOff val="60000"/>
              <a:alpha val="29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44993D-4405-C340-9AD0-18E0E0062F58}"/>
              </a:ext>
            </a:extLst>
          </p:cNvPr>
          <p:cNvSpPr/>
          <p:nvPr/>
        </p:nvSpPr>
        <p:spPr>
          <a:xfrm>
            <a:off x="6380006" y="4885559"/>
            <a:ext cx="3108330" cy="393404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5E0C0C2-F59C-A448-886C-5DE2E49C1CB5}"/>
              </a:ext>
            </a:extLst>
          </p:cNvPr>
          <p:cNvSpPr/>
          <p:nvPr/>
        </p:nvSpPr>
        <p:spPr>
          <a:xfrm>
            <a:off x="6380006" y="5687588"/>
            <a:ext cx="3108330" cy="393404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ECB3A4-336F-014D-BBF8-984E0E8DEB99}"/>
              </a:ext>
            </a:extLst>
          </p:cNvPr>
          <p:cNvSpPr/>
          <p:nvPr/>
        </p:nvSpPr>
        <p:spPr>
          <a:xfrm>
            <a:off x="6380004" y="6462110"/>
            <a:ext cx="3108330" cy="393404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146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388</Words>
  <Application>Microsoft Macintosh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Abel</vt:lpstr>
      <vt:lpstr>Arial</vt:lpstr>
      <vt:lpstr>Calibri</vt:lpstr>
      <vt:lpstr>Courier New</vt:lpstr>
      <vt:lpstr>Gill Sans MT</vt:lpstr>
      <vt:lpstr>Helvetica Neue</vt:lpstr>
      <vt:lpstr>Segoe UI Light</vt:lpstr>
      <vt:lpstr>Wingdings</vt:lpstr>
      <vt:lpstr>Office Theme</vt:lpstr>
      <vt:lpstr>Hate-Free Speech</vt:lpstr>
      <vt:lpstr>Let’s fight Hate</vt:lpstr>
      <vt:lpstr>PowerPoint Presentation</vt:lpstr>
      <vt:lpstr>PowerPoint Presentation</vt:lpstr>
      <vt:lpstr>Identities in Toxic comments</vt:lpstr>
      <vt:lpstr>Correlation of Identities in Toxic comments</vt:lpstr>
      <vt:lpstr>Topic Modeling</vt:lpstr>
      <vt:lpstr>Toxicity in Topic Modeling </vt:lpstr>
      <vt:lpstr>Classification Metrics (1)</vt:lpstr>
      <vt:lpstr>Classification Metrics (2)</vt:lpstr>
      <vt:lpstr>Thank you!</vt:lpstr>
      <vt:lpstr>Toxicity in Topic Modeling (1)</vt:lpstr>
      <vt:lpstr>Toxicity in Topic Modeling (2)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2019-11-11T22:51:28Z</dcterms:created>
  <dcterms:modified xsi:type="dcterms:W3CDTF">2019-11-27T04:00:02Z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